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9" r:id="rId40"/>
    <p:sldId id="318" r:id="rId41"/>
    <p:sldId id="321" r:id="rId42"/>
    <p:sldId id="323" r:id="rId43"/>
    <p:sldId id="322"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9"/>
    <p:restoredTop sz="85145"/>
  </p:normalViewPr>
  <p:slideViewPr>
    <p:cSldViewPr snapToGrid="0" snapToObjects="1">
      <p:cViewPr>
        <p:scale>
          <a:sx n="86" d="100"/>
          <a:sy n="86" d="100"/>
        </p:scale>
        <p:origin x="664" y="3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3/12/24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Tim Huang</a:t>
            </a:r>
          </a:p>
          <a:p>
            <a:r>
              <a:rPr lang="en-US" dirty="0">
                <a:solidFill>
                  <a:schemeClr val="bg2"/>
                </a:solidFill>
                <a:latin typeface="Abadi" panose="020B0604020104020204" pitchFamily="34" charset="0"/>
                <a:ea typeface="SF Pro" pitchFamily="2" charset="0"/>
                <a:cs typeface="SF Pro" pitchFamily="2" charset="0"/>
              </a:rPr>
              <a:t>03/12/2024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conducted exploratory data analysis to ascertain the training labels. </a:t>
            </a:r>
          </a:p>
          <a:p>
            <a:r>
              <a:rPr lang="en-US" sz="2200" dirty="0">
                <a:solidFill>
                  <a:schemeClr val="accent3">
                    <a:lumMod val="25000"/>
                  </a:schemeClr>
                </a:solidFill>
                <a:latin typeface="Abadi" panose="020B0604020104020204" pitchFamily="34" charset="0"/>
              </a:rPr>
              <a:t>We computed the quantity of launches at each site, along with the frequency and occurrence of each orbit. </a:t>
            </a:r>
          </a:p>
          <a:p>
            <a:r>
              <a:rPr lang="en-US" sz="2200" dirty="0">
                <a:solidFill>
                  <a:schemeClr val="accent3">
                    <a:lumMod val="25000"/>
                  </a:schemeClr>
                </a:solidFill>
                <a:latin typeface="Abadi" panose="020B0604020104020204" pitchFamily="34" charset="0"/>
              </a:rPr>
              <a:t>From the outcome column, we generated a landing outcome label and exported the results to a CSV file.</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seamlessly imported the SpaceX dataset into a PostgreSQL database directly within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 </a:t>
            </a:r>
          </a:p>
          <a:p>
            <a:pPr>
              <a:lnSpc>
                <a:spcPct val="100000"/>
              </a:lnSpc>
              <a:spcBef>
                <a:spcPts val="1400"/>
              </a:spcBef>
            </a:pPr>
            <a:r>
              <a:rPr lang="en-US" sz="2200" dirty="0">
                <a:solidFill>
                  <a:schemeClr val="accent3">
                    <a:lumMod val="25000"/>
                  </a:schemeClr>
                </a:solidFill>
                <a:latin typeface="Abadi"/>
              </a:rPr>
              <a:t>Employing SQL for Exploratory Data Analysis (EDA), we extracted valuable insights from the dataset. Our queries delved into various aspects, such as determining: </a:t>
            </a:r>
          </a:p>
          <a:p>
            <a:pPr lvl="1">
              <a:lnSpc>
                <a:spcPct val="100000"/>
              </a:lnSpc>
              <a:spcBef>
                <a:spcPts val="1400"/>
              </a:spcBef>
            </a:pPr>
            <a:r>
              <a:rPr lang="en-US" sz="1800" dirty="0">
                <a:solidFill>
                  <a:schemeClr val="accent3">
                    <a:lumMod val="25000"/>
                  </a:schemeClr>
                </a:solidFill>
                <a:latin typeface="Abadi"/>
              </a:rPr>
              <a:t>The names of distinct launch sites involved in the space mission. </a:t>
            </a:r>
          </a:p>
          <a:p>
            <a:pPr lvl="1">
              <a:lnSpc>
                <a:spcPct val="100000"/>
              </a:lnSpc>
              <a:spcBef>
                <a:spcPts val="1400"/>
              </a:spcBef>
            </a:pPr>
            <a:r>
              <a:rPr lang="en-US" sz="1800" dirty="0">
                <a:solidFill>
                  <a:schemeClr val="accent3">
                    <a:lumMod val="25000"/>
                  </a:schemeClr>
                </a:solidFill>
                <a:latin typeface="Abadi"/>
              </a:rPr>
              <a:t>The overall payload mass transported by boosters launched by NASA (CRS). </a:t>
            </a:r>
          </a:p>
          <a:p>
            <a:pPr lvl="1">
              <a:lnSpc>
                <a:spcPct val="100000"/>
              </a:lnSpc>
              <a:spcBef>
                <a:spcPts val="1400"/>
              </a:spcBef>
            </a:pPr>
            <a:r>
              <a:rPr lang="en-US" sz="1800" dirty="0">
                <a:solidFill>
                  <a:schemeClr val="accent3">
                    <a:lumMod val="25000"/>
                  </a:schemeClr>
                </a:solidFill>
                <a:latin typeface="Abadi"/>
              </a:rPr>
              <a:t>The average payload mass carried by the F9 v1.1 booster version. </a:t>
            </a:r>
          </a:p>
          <a:p>
            <a:pPr lvl="1">
              <a:lnSpc>
                <a:spcPct val="100000"/>
              </a:lnSpc>
              <a:spcBef>
                <a:spcPts val="1400"/>
              </a:spcBef>
            </a:pPr>
            <a:r>
              <a:rPr lang="en-US" sz="1800" dirty="0">
                <a:solidFill>
                  <a:schemeClr val="accent3">
                    <a:lumMod val="25000"/>
                  </a:schemeClr>
                </a:solidFill>
                <a:latin typeface="Abadi"/>
              </a:rPr>
              <a:t>The total count of successful and unsuccessful mission outcomes. </a:t>
            </a:r>
          </a:p>
          <a:p>
            <a:pPr lvl="1">
              <a:lnSpc>
                <a:spcPct val="100000"/>
              </a:lnSpc>
              <a:spcBef>
                <a:spcPts val="1400"/>
              </a:spcBef>
            </a:pPr>
            <a:r>
              <a:rPr lang="en-US" sz="1800" dirty="0">
                <a:solidFill>
                  <a:schemeClr val="accent3">
                    <a:lumMod val="25000"/>
                  </a:schemeClr>
                </a:solidFill>
                <a:latin typeface="Abadi"/>
              </a:rPr>
              <a:t>The details of failed landing outcomes on drone ships, including their respective booster versions and launch site names.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annotated all launch sites on the map, incorporating various map elements like markers, circles, and lines to visually represent the success or failure of launches at each site using the Folium library. </a:t>
            </a:r>
          </a:p>
          <a:p>
            <a:pPr>
              <a:lnSpc>
                <a:spcPct val="100000"/>
              </a:lnSpc>
              <a:spcBef>
                <a:spcPts val="1400"/>
              </a:spcBef>
            </a:pPr>
            <a:r>
              <a:rPr lang="en-US" sz="2200" dirty="0">
                <a:solidFill>
                  <a:schemeClr val="accent3">
                    <a:lumMod val="25000"/>
                  </a:schemeClr>
                </a:solidFill>
                <a:latin typeface="Abadi" panose="020B0604020104020204" pitchFamily="34" charset="0"/>
              </a:rPr>
              <a:t>We assigned numerical values to the launch outcomes, designating class 0 for failure and 1 for success. </a:t>
            </a:r>
          </a:p>
          <a:p>
            <a:pPr>
              <a:lnSpc>
                <a:spcPct val="100000"/>
              </a:lnSpc>
              <a:spcBef>
                <a:spcPts val="1400"/>
              </a:spcBef>
            </a:pPr>
            <a:r>
              <a:rPr lang="en-US" sz="2200" dirty="0">
                <a:solidFill>
                  <a:schemeClr val="accent3">
                    <a:lumMod val="25000"/>
                  </a:schemeClr>
                </a:solidFill>
                <a:latin typeface="Abadi" panose="020B0604020104020204" pitchFamily="34" charset="0"/>
              </a:rPr>
              <a:t>Leveraging color-coded marker clusters, we discerned launch sites with notably high success rates. </a:t>
            </a:r>
          </a:p>
          <a:p>
            <a:pPr>
              <a:lnSpc>
                <a:spcPct val="100000"/>
              </a:lnSpc>
              <a:spcBef>
                <a:spcPts val="1400"/>
              </a:spcBef>
            </a:pPr>
            <a:r>
              <a:rPr lang="en-US" sz="2200" dirty="0">
                <a:solidFill>
                  <a:schemeClr val="accent3">
                    <a:lumMod val="25000"/>
                  </a:schemeClr>
                </a:solidFill>
                <a:latin typeface="Abadi" panose="020B0604020104020204" pitchFamily="34" charset="0"/>
              </a:rPr>
              <a:t>To further analyze launch site characteristics, we computed distances between each launch site and its surroundings, addressing questions such as: </a:t>
            </a:r>
          </a:p>
          <a:p>
            <a:pPr lvl="1">
              <a:lnSpc>
                <a:spcPct val="100000"/>
              </a:lnSpc>
              <a:spcBef>
                <a:spcPts val="1400"/>
              </a:spcBef>
            </a:pPr>
            <a:r>
              <a:rPr lang="en-US" sz="1800" dirty="0">
                <a:solidFill>
                  <a:schemeClr val="accent3">
                    <a:lumMod val="25000"/>
                  </a:schemeClr>
                </a:solidFill>
                <a:latin typeface="Abadi" panose="020B0604020104020204" pitchFamily="34" charset="0"/>
              </a:rPr>
              <a:t>Proximity to railways, highways, and coastlines.</a:t>
            </a:r>
          </a:p>
          <a:p>
            <a:pPr lvl="1">
              <a:lnSpc>
                <a:spcPct val="100000"/>
              </a:lnSpc>
              <a:spcBef>
                <a:spcPts val="1400"/>
              </a:spcBef>
            </a:pPr>
            <a:r>
              <a:rPr lang="en-US" sz="1800" dirty="0">
                <a:solidFill>
                  <a:schemeClr val="accent3">
                    <a:lumMod val="25000"/>
                  </a:schemeClr>
                </a:solidFill>
                <a:latin typeface="Abadi" panose="020B0604020104020204" pitchFamily="34" charset="0"/>
              </a:rPr>
              <a:t>Distances maintained between launch sites and urban areas.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r>
              <a:rPr lang="en-US" dirty="0"/>
              <a:t>We developed an interactive dashboard using </a:t>
            </a:r>
            <a:r>
              <a:rPr lang="en-US" dirty="0" err="1"/>
              <a:t>Plotly</a:t>
            </a:r>
            <a:r>
              <a:rPr lang="en-US" dirty="0"/>
              <a:t> Dash. </a:t>
            </a:r>
          </a:p>
          <a:p>
            <a:r>
              <a:rPr lang="en-US" dirty="0"/>
              <a:t>We generated pie charts illustrating the overall launches at specific sites. </a:t>
            </a:r>
          </a:p>
          <a:p>
            <a:r>
              <a:rPr lang="en-US" dirty="0"/>
              <a:t>We created scatter plots depicting the correlation between Outcome and Payload Mass (Kg) for various booster versions.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Utilizing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we loaded the data, performed necessary transformations, and then partitioned it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Employing various machine learning models, we fine-tuned different hyperparameters through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Our model evaluation focused on accuracy as the primary metric, and we refined the model by incorporating feature engineering and algorithm tuning. </a:t>
            </a:r>
          </a:p>
          <a:p>
            <a:pPr>
              <a:lnSpc>
                <a:spcPct val="100000"/>
              </a:lnSpc>
              <a:spcBef>
                <a:spcPts val="1400"/>
              </a:spcBef>
            </a:pPr>
            <a:r>
              <a:rPr lang="en-US" sz="2200" dirty="0">
                <a:solidFill>
                  <a:schemeClr val="accent3">
                    <a:lumMod val="25000"/>
                  </a:schemeClr>
                </a:solidFill>
                <a:latin typeface="Abadi" panose="020B0604020104020204" pitchFamily="34" charset="0"/>
              </a:rPr>
              <a:t>After these iterations, we identified the top-performing classification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find that in the LEO orbit, success is related to the number of flights, compared to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82476" y="5071974"/>
            <a:ext cx="4008384" cy="1349963"/>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see that the date of the first successful landing outcome on ground pad was on December 22</a:t>
            </a:r>
            <a:r>
              <a:rPr lang="en-US" sz="1800" baseline="30000" dirty="0">
                <a:latin typeface="Abadi" panose="020B0604020104020204" pitchFamily="34" charset="0"/>
              </a:rPr>
              <a:t>nd</a:t>
            </a:r>
            <a:r>
              <a:rPr lang="en-US" sz="1800" dirty="0">
                <a:latin typeface="Abadi" panose="020B0604020104020204" pitchFamily="34" charset="0"/>
              </a:rPr>
              <a:t> of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1014060" y="2181838"/>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5458994" y="1453484"/>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9792" y="1577515"/>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12310" y="2080434"/>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5741699" y="1841054"/>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during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4911" y="1839040"/>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5179867" y="1842717"/>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promotes Falcon 9 rocket launches on its website, boasting a price tag of 62 million dollars—considerably lower than other providers, whose costs soar to at least 165 million dollars per launch. This substantial cost difference primarily stems from Space X's innovative practice of reusing the first stage. Consequently, the ability to predict the successful landing of the first stage becomes crucial in determining the overall launch cost. Such predictive insights could prove invaluable for competing companies seeking to bid against Space X for rocket launches. The project's overarching objective is to develop a machine learning pipeline dedicated to forecasting the successful landing of the first stage.</a:t>
            </a:r>
          </a:p>
          <a:p>
            <a:pPr marL="457200" lvl="1" indent="0" algn="just">
              <a:spcBef>
                <a:spcPts val="1400"/>
              </a:spcBef>
              <a:buNone/>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096000" y="1952469"/>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770011"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marL="457200" lvl="1" indent="0">
              <a:lnSpc>
                <a:spcPct val="100000"/>
              </a:lnSpc>
              <a:spcBef>
                <a:spcPts val="1400"/>
              </a:spcBef>
              <a:buNone/>
            </a:pPr>
            <a:r>
              <a:rPr lang="en-US" dirty="0">
                <a:solidFill>
                  <a:schemeClr val="accent3">
                    <a:lumMod val="25000"/>
                  </a:schemeClr>
                </a:solidFill>
                <a:latin typeface="Abadi" panose="020B0604020104020204" pitchFamily="34" charset="0"/>
              </a:rPr>
              <a:t>We gathered data through diverse methods, including utilizing get requests to the SpaceX API for data collection. Subsequently, we decoded the response content into a JSON format using the .</a:t>
            </a:r>
            <a:r>
              <a:rPr lang="en-US" dirty="0" err="1">
                <a:solidFill>
                  <a:schemeClr val="accent3">
                    <a:lumMod val="25000"/>
                  </a:schemeClr>
                </a:solidFill>
                <a:latin typeface="Abadi" panose="020B0604020104020204" pitchFamily="34" charset="0"/>
              </a:rPr>
              <a:t>json</a:t>
            </a:r>
            <a:r>
              <a:rPr lang="en-US" dirty="0">
                <a:solidFill>
                  <a:schemeClr val="accent3">
                    <a:lumMod val="25000"/>
                  </a:schemeClr>
                </a:solidFill>
                <a:latin typeface="Abadi" panose="020B0604020104020204" pitchFamily="34" charset="0"/>
              </a:rPr>
              <a:t>() function call and transformed it into a pandas </a:t>
            </a:r>
            <a:r>
              <a:rPr lang="en-US" dirty="0" err="1">
                <a:solidFill>
                  <a:schemeClr val="accent3">
                    <a:lumMod val="25000"/>
                  </a:schemeClr>
                </a:solidFill>
                <a:latin typeface="Abadi" panose="020B0604020104020204" pitchFamily="34" charset="0"/>
              </a:rPr>
              <a:t>dataframe</a:t>
            </a:r>
            <a:r>
              <a:rPr lang="en-US" dirty="0">
                <a:solidFill>
                  <a:schemeClr val="accent3">
                    <a:lumMod val="25000"/>
                  </a:schemeClr>
                </a:solidFill>
                <a:latin typeface="Abadi" panose="020B0604020104020204" pitchFamily="34" charset="0"/>
              </a:rPr>
              <a:t> with .</a:t>
            </a:r>
            <a:r>
              <a:rPr lang="en-US" dirty="0" err="1">
                <a:solidFill>
                  <a:schemeClr val="accent3">
                    <a:lumMod val="25000"/>
                  </a:schemeClr>
                </a:solidFill>
                <a:latin typeface="Abadi" panose="020B0604020104020204" pitchFamily="34" charset="0"/>
              </a:rPr>
              <a:t>json_normalize</a:t>
            </a:r>
            <a:r>
              <a:rPr lang="en-US" dirty="0">
                <a:solidFill>
                  <a:schemeClr val="accent3">
                    <a:lumMod val="25000"/>
                  </a:schemeClr>
                </a:solidFill>
                <a:latin typeface="Abadi" panose="020B0604020104020204" pitchFamily="34" charset="0"/>
              </a:rPr>
              <a:t>(). Afterward, we conducted data cleaning, addressing missing values and filling in the gaps where necessary. Additionally, we engaged in web scraping from Wikipedia for Falcon 9 launch records using </a:t>
            </a:r>
            <a:r>
              <a:rPr lang="en-US" dirty="0" err="1">
                <a:solidFill>
                  <a:schemeClr val="accent3">
                    <a:lumMod val="25000"/>
                  </a:schemeClr>
                </a:solidFill>
                <a:latin typeface="Abadi" panose="020B0604020104020204" pitchFamily="34" charset="0"/>
              </a:rPr>
              <a:t>BeautifulSoup</a:t>
            </a:r>
            <a:r>
              <a:rPr lang="en-US" dirty="0">
                <a:solidFill>
                  <a:schemeClr val="accent3">
                    <a:lumMod val="25000"/>
                  </a:schemeClr>
                </a:solidFill>
                <a:latin typeface="Abadi" panose="020B0604020104020204" pitchFamily="34" charset="0"/>
              </a:rPr>
              <a:t>. The aim was to extract launch records presented as an HTML table, parse the table, and convert it into a pandas </a:t>
            </a:r>
            <a:r>
              <a:rPr lang="en-US" dirty="0" err="1">
                <a:solidFill>
                  <a:schemeClr val="accent3">
                    <a:lumMod val="25000"/>
                  </a:schemeClr>
                </a:solidFill>
                <a:latin typeface="Abadi" panose="020B0604020104020204" pitchFamily="34" charset="0"/>
              </a:rPr>
              <a:t>dataframe</a:t>
            </a:r>
            <a:r>
              <a:rPr lang="en-US" dirty="0">
                <a:solidFill>
                  <a:schemeClr val="accent3">
                    <a:lumMod val="25000"/>
                  </a:schemeClr>
                </a:solidFill>
                <a:latin typeface="Abadi" panose="020B0604020104020204" pitchFamily="34" charset="0"/>
              </a:rPr>
              <a:t> for subsequent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1338</TotalTime>
  <Words>1638</Words>
  <Application>Microsoft Macintosh PowerPoint</Application>
  <PresentationFormat>Widescreen</PresentationFormat>
  <Paragraphs>190</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Tim Huang</cp:lastModifiedBy>
  <cp:revision>199</cp:revision>
  <dcterms:created xsi:type="dcterms:W3CDTF">2021-04-29T18:58:34Z</dcterms:created>
  <dcterms:modified xsi:type="dcterms:W3CDTF">2024-03-13T03:33:19Z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